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57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61" r:id="rId19"/>
    <p:sldId id="260" r:id="rId20"/>
    <p:sldId id="262" r:id="rId21"/>
    <p:sldId id="263" r:id="rId22"/>
    <p:sldId id="27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8F1561D3-24B9-6E40-A8F9-A6817F75DF2A}">
          <p14:sldIdLst>
            <p14:sldId id="256"/>
            <p14:sldId id="258"/>
            <p14:sldId id="257"/>
            <p14:sldId id="259"/>
            <p14:sldId id="264"/>
            <p14:sldId id="265"/>
            <p14:sldId id="266"/>
            <p14:sldId id="267"/>
            <p14:sldId id="268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Code" id="{007F1195-D528-4B43-9A16-581EB088BF49}">
          <p14:sldIdLst>
            <p14:sldId id="261"/>
            <p14:sldId id="260"/>
            <p14:sldId id="262"/>
            <p14:sldId id="263"/>
            <p14:sldId id="279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66"/>
  </p:normalViewPr>
  <p:slideViewPr>
    <p:cSldViewPr snapToGrid="0" snapToObjects="1">
      <p:cViewPr>
        <p:scale>
          <a:sx n="100" d="100"/>
          <a:sy n="100" d="100"/>
        </p:scale>
        <p:origin x="2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70151-9B70-3C47-9C0A-C78B638724DD}" type="datetimeFigureOut">
              <a:rPr lang="en-US" smtClean="0"/>
              <a:t>6/19/17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C18A5-1EB7-2143-8F18-DBED29EC7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1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r>
              <a:rPr lang="en-US" baseline="0" dirty="0" smtClean="0"/>
              <a:t> is how many data points the attacker can inject. 100% means another n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C18A5-1EB7-2143-8F18-DBED29EC77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6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BDF68E2-58F2-4D09-BE8B-E3BD06533059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8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tiff"/><Relationship Id="rId5" Type="http://schemas.openxmlformats.org/officeDocument/2006/relationships/hyperlink" Target="http://what-when-how.com/advanced-methods-in-computer-graphics/collision-detection-advanced-methods-in-computer-graphics-part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acm.org/citation.cfm?id=176717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dalpozz/creditcardfrau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ceedings.mlr.press/v9/kloft10a.html" TargetMode="Externa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svm.OneClassSVM.html#sklearn.svm.OneClassSVM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searchgate.net/publication/221619107_Support_Vector_Method_for_Novelty_Detec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://steve-cronin.blogspot.com/2010/09/modern-analytics-look-at-smo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hyperlink" Target="http://www.mdpi.com/1099-4300/17/9/623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One-Class Classification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Deb </a:t>
            </a:r>
            <a:r>
              <a:rPr lang="en-US" dirty="0" smtClean="0"/>
              <a:t>McCaffrey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 </a:t>
                </a:r>
                <a:r>
                  <a:rPr lang="en-US" dirty="0" err="1" smtClean="0"/>
                  <a:t>model_B_initialize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X_train</a:t>
                </a:r>
                <a:r>
                  <a:rPr lang="en-US" dirty="0" smtClean="0"/>
                  <a:t>):</a:t>
                </a:r>
              </a:p>
              <a:p>
                <a:pPr lvl="1"/>
                <a:r>
                  <a:rPr lang="en-US" dirty="0" smtClean="0"/>
                  <a:t>mean normalize data</a:t>
                </a:r>
              </a:p>
              <a:p>
                <a:pPr lvl="1"/>
                <a:r>
                  <a:rPr lang="en-US" dirty="0" smtClean="0"/>
                  <a:t>train </a:t>
                </a:r>
                <a:r>
                  <a:rPr lang="en-US" dirty="0" err="1" smtClean="0"/>
                  <a:t>OneClassSVM</a:t>
                </a:r>
                <a:r>
                  <a:rPr lang="en-US" dirty="0" smtClean="0"/>
                  <a:t>() model</a:t>
                </a:r>
              </a:p>
              <a:p>
                <a:pPr lvl="1"/>
                <a:r>
                  <a:rPr lang="en-US" dirty="0" smtClean="0"/>
                  <a:t>extract </a:t>
                </a:r>
                <a:r>
                  <a:rPr lang="en-US" dirty="0" err="1" smtClean="0"/>
                  <a:t>num_support_vectors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return model, </a:t>
                </a:r>
                <a:r>
                  <a:rPr lang="en-US" dirty="0" err="1" smtClean="0"/>
                  <a:t>num_support_vectors</a:t>
                </a:r>
                <a:endParaRPr lang="en-US" dirty="0" smtClean="0"/>
              </a:p>
              <a:p>
                <a:r>
                  <a:rPr lang="en-US" dirty="0" err="1" smtClean="0"/>
                  <a:t>def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model_B_update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X_update</a:t>
                </a:r>
                <a:r>
                  <a:rPr lang="en-US" dirty="0" smtClean="0"/>
                  <a:t>, model, </a:t>
                </a:r>
                <a:r>
                  <a:rPr lang="en-US" dirty="0" err="1" smtClean="0"/>
                  <a:t>num_support_vectors</a:t>
                </a:r>
                <a:r>
                  <a:rPr lang="en-US" dirty="0" smtClean="0"/>
                  <a:t>):</a:t>
                </a:r>
              </a:p>
              <a:p>
                <a:pPr lvl="1"/>
                <a:r>
                  <a:rPr lang="en-US" dirty="0" smtClean="0"/>
                  <a:t>mean normalize data</a:t>
                </a:r>
              </a:p>
              <a:p>
                <a:pPr lvl="1"/>
                <a:r>
                  <a:rPr lang="en-US" dirty="0" smtClean="0"/>
                  <a:t>predict outliers with model</a:t>
                </a:r>
              </a:p>
              <a:p>
                <a:pPr lvl="1"/>
                <a:r>
                  <a:rPr lang="en-US" dirty="0" smtClean="0"/>
                  <a:t>if majority are inliers</a:t>
                </a:r>
              </a:p>
              <a:p>
                <a:pPr lvl="2"/>
                <a:r>
                  <a:rPr lang="en-US" dirty="0" smtClean="0"/>
                  <a:t>extract support vectors from model</a:t>
                </a:r>
              </a:p>
              <a:p>
                <a:pPr lvl="2"/>
                <a:r>
                  <a:rPr lang="en-US" dirty="0" smtClean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 smtClean="0"/>
                  <a:t> to </a:t>
                </a:r>
                <a:r>
                  <a:rPr lang="en-US" dirty="0" err="1" smtClean="0"/>
                  <a:t>num_support_vectors</a:t>
                </a:r>
                <a:r>
                  <a:rPr lang="en-US" dirty="0" smtClean="0"/>
                  <a:t> / (</a:t>
                </a:r>
                <a:r>
                  <a:rPr lang="en-US" dirty="0" err="1" smtClean="0"/>
                  <a:t>num_support_vectors</a:t>
                </a:r>
                <a:r>
                  <a:rPr lang="en-US" dirty="0" smtClean="0"/>
                  <a:t> + </a:t>
                </a:r>
                <a:r>
                  <a:rPr lang="en-US" dirty="0" err="1" smtClean="0"/>
                  <a:t>num_X_update</a:t>
                </a:r>
                <a:r>
                  <a:rPr lang="en-US" dirty="0" smtClean="0"/>
                  <a:t>)</a:t>
                </a:r>
              </a:p>
              <a:p>
                <a:pPr lvl="2"/>
                <a:r>
                  <a:rPr lang="en-US" dirty="0" smtClean="0"/>
                  <a:t>retrain model with </a:t>
                </a:r>
                <a:r>
                  <a:rPr lang="en-US" dirty="0" err="1" smtClean="0"/>
                  <a:t>X_update</a:t>
                </a:r>
                <a:r>
                  <a:rPr lang="en-US" dirty="0" smtClean="0"/>
                  <a:t> + </a:t>
                </a:r>
                <a:r>
                  <a:rPr lang="en-US" dirty="0" err="1" smtClean="0"/>
                  <a:t>support_vectors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return model, </a:t>
                </a:r>
                <a:r>
                  <a:rPr lang="en-US" dirty="0" err="1" smtClean="0"/>
                  <a:t>y_predicted</a:t>
                </a:r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Validated parameters for initial training: nu =  0.1, kernel = ‘linear’</a:t>
            </a:r>
          </a:p>
          <a:p>
            <a:r>
              <a:rPr lang="en-US" dirty="0" err="1" smtClean="0"/>
              <a:t>AUC</a:t>
            </a:r>
            <a:r>
              <a:rPr lang="en-US" baseline="-25000" dirty="0" err="1" smtClean="0"/>
              <a:t>test</a:t>
            </a:r>
            <a:r>
              <a:rPr lang="en-US" dirty="0" smtClean="0"/>
              <a:t> = 0.805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 for One-Class Classification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186428" cy="48133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hlinkClick r:id="rId2"/>
                  </a:rPr>
                  <a:t>link</a:t>
                </a:r>
                <a:endParaRPr lang="en-US" dirty="0" smtClean="0"/>
              </a:p>
              <a:p>
                <a:r>
                  <a:rPr lang="en-US" dirty="0" smtClean="0"/>
                  <a:t>Problem: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𝑿</m:t>
                    </m:r>
                  </m:oMath>
                </a14:m>
                <a:r>
                  <a:rPr lang="en-US" dirty="0" smtClean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n observations</a:t>
                </a:r>
              </a:p>
              <a:p>
                <a:pPr lvl="2"/>
                <a:r>
                  <a:rPr lang="en-US" dirty="0" smtClean="0"/>
                  <a:t>p features</a:t>
                </a:r>
              </a:p>
              <a:p>
                <a:pPr lvl="1"/>
                <a:r>
                  <a:rPr lang="en-US" dirty="0" smtClean="0"/>
                  <a:t>outliers uniformly distributed in box</a:t>
                </a:r>
              </a:p>
              <a:p>
                <a:pPr lvl="2"/>
                <a:r>
                  <a:rPr lang="en-US" dirty="0" smtClean="0"/>
                  <a:t>box edges of length M</a:t>
                </a:r>
              </a:p>
              <a:p>
                <a:pPr lvl="2"/>
                <a:r>
                  <a:rPr lang="en-US" dirty="0" smtClean="0"/>
                  <a:t>box centered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new observation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</m:oMath>
                </a14:m>
                <a:endParaRPr lang="en-US" b="1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dirty="0" smtClean="0"/>
                  <a:t> is inlier if: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</a:rPr>
                          <m:t>𝒛</m:t>
                        </m:r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from beta distribution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grow m:val="on"/>
                        <m:ctrlPr>
                          <a:rPr lang="is-I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𝐵𝑒𝑡𝑎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;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186428" cy="4813300"/>
              </a:xfrm>
              <a:blipFill rotWithShape="0">
                <a:blip r:embed="rId3"/>
                <a:stretch>
                  <a:fillRect l="-291" t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120900"/>
            <a:ext cx="5372925" cy="3232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6692" y="5133668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5"/>
              </a:rPr>
              <a:t>source</a:t>
            </a:r>
            <a:endParaRPr lang="en-US" sz="1100" dirty="0"/>
          </a:p>
        </p:txBody>
      </p:sp>
      <p:sp>
        <p:nvSpPr>
          <p:cNvPr id="6" name="Right Arrow 5"/>
          <p:cNvSpPr/>
          <p:nvPr/>
        </p:nvSpPr>
        <p:spPr>
          <a:xfrm>
            <a:off x="1028700" y="3505200"/>
            <a:ext cx="233172" cy="139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028700" y="5638800"/>
            <a:ext cx="233172" cy="139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028700" y="5133668"/>
            <a:ext cx="233172" cy="139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1772" y="1691322"/>
                <a:ext cx="8595360" cy="4351337"/>
              </a:xfrm>
            </p:spPr>
            <p:txBody>
              <a:bodyPr/>
              <a:lstStyle/>
              <a:p>
                <a:r>
                  <a:rPr lang="en-US" dirty="0" smtClean="0"/>
                  <a:t>Error on the outliers,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/>
                  <a:t>, is trivial</a:t>
                </a:r>
              </a:p>
              <a:p>
                <a:r>
                  <a:rPr lang="en-US" dirty="0" smtClean="0"/>
                  <a:t>Error on the target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4"/>
                                  </m:rPr>
                                  <a:rPr lang="en-US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m:rPr>
                                    <m:brk m:alnAt="24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4"/>
                              </m:rP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16"/>
                              </m:rPr>
                              <a:rPr lang="en-US" b="1" i="1" smtClean="0">
                                <a:latin typeface="Cambria Math" charset="0"/>
                              </a:rPr>
                              <m:t>𝒚</m:t>
                            </m:r>
                          </m:e>
                          <m:sup>
                            <m:r>
                              <m:rPr>
                                <m:brk m:alnAt="16"/>
                              </m:rP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brk m:alnAt="16"/>
                          </m:rP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0" smtClean="0">
                                        <a:latin typeface="Cambria Math" charset="0"/>
                                      </a:rPr>
                                      <m:t>𝐲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n</m:t>
                                    </m:r>
                                  </m:sub>
                                  <m:sup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T</m:t>
                                        </m:r>
                                      </m:num>
                                      <m:den>
                                        <m: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bSup>
                                <m:r>
                                  <a:rPr lang="en-US" b="1">
                                    <a:latin typeface="Cambria Math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𝒚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</m:e>
                    </m:func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𝒛</m:t>
                            </m:r>
                          </m:e>
                          <m:sup>
                            <m:r>
                              <m:rPr>
                                <m:brk m:alnAt="16"/>
                              </m:rP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′′</m:t>
                            </m:r>
                          </m:den>
                        </m:f>
                      </m:e>
                    </m:nary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b="1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D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𝒛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1691322"/>
                <a:ext cx="8595360" cy="4351337"/>
              </a:xfrm>
              <a:blipFill rotWithShape="0">
                <a:blip r:embed="rId2"/>
                <a:stretch>
                  <a:fillRect l="-14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2736849"/>
            <a:ext cx="5575300" cy="3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8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691322"/>
                <a:ext cx="8595360" cy="4351337"/>
              </a:xfrm>
            </p:spPr>
            <p:txBody>
              <a:bodyPr/>
              <a:lstStyle/>
              <a:p>
                <a:r>
                  <a:rPr lang="en-US" dirty="0" smtClean="0"/>
                  <a:t>Approximate circular integration interval with a box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</m:rad>
                      </m:sub>
                      <m:sup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</m:rad>
                      </m:sup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′′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𝑒𝑥𝑝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𝐷𝑧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𝑑𝑧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erf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𝑝</m:t>
                                                </m:r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latin typeface="Cambria Math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𝑒𝑟𝑓</m:t>
                            </m:r>
                            <m:d>
                              <m:d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691322"/>
                <a:ext cx="8595360" cy="4351337"/>
              </a:xfrm>
              <a:blipFill rotWithShape="0">
                <a:blip r:embed="rId2"/>
                <a:stretch>
                  <a:fillRect l="-1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655" y="3229768"/>
            <a:ext cx="7355874" cy="2990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5734" y="62206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72" y="386699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</a:t>
            </a:r>
            <a:r>
              <a:rPr lang="en-US" baseline="-25000" dirty="0" err="1" smtClean="0"/>
              <a:t>o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6669532" y="368232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</a:t>
            </a:r>
            <a:r>
              <a:rPr lang="en-US" baseline="-25000" dirty="0" err="1" smtClean="0"/>
              <a:t>t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9486900" y="227587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3805428" cy="4351337"/>
              </a:xfrm>
            </p:spPr>
            <p:txBody>
              <a:bodyPr/>
              <a:lstStyle/>
              <a:p>
                <a:r>
                  <a:rPr lang="en-US" dirty="0" smtClean="0"/>
                  <a:t>Arguments for why removing high-variance (HV) components works</a:t>
                </a:r>
              </a:p>
              <a:p>
                <a:pPr lvl="1"/>
                <a:r>
                  <a:rPr lang="en-US" dirty="0" smtClean="0"/>
                  <a:t>when </a:t>
                </a:r>
                <a:r>
                  <a:rPr lang="en-US" dirty="0" smtClean="0"/>
                  <a:t>LV </a:t>
                </a:r>
                <a:r>
                  <a:rPr lang="en-US" dirty="0" smtClean="0"/>
                  <a:t>removed,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 smtClean="0"/>
                  <a:t> increases; when </a:t>
                </a:r>
                <a:r>
                  <a:rPr lang="en-US" dirty="0" smtClean="0"/>
                  <a:t>HV </a:t>
                </a:r>
                <a:r>
                  <a:rPr lang="en-US" dirty="0" smtClean="0"/>
                  <a:t>removed,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~constant</a:t>
                </a:r>
              </a:p>
              <a:p>
                <a:pPr lvl="1"/>
                <a:r>
                  <a:rPr lang="en-US" dirty="0" smtClean="0"/>
                  <a:t>when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removed, E.1 increases</a:t>
                </a:r>
              </a:p>
              <a:p>
                <a:pPr lvl="1"/>
                <a:r>
                  <a:rPr lang="en-US" dirty="0" smtClean="0"/>
                  <a:t>pictorial argument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good </a:t>
                </a:r>
                <a:r>
                  <a:rPr lang="en-US" dirty="0" err="1" smtClean="0"/>
                  <a:t>approx</a:t>
                </a:r>
                <a:r>
                  <a:rPr lang="en-US" dirty="0" smtClean="0"/>
                  <a:t>, then removing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dominates removing </a:t>
                </a:r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;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poor </a:t>
                </a:r>
                <a:r>
                  <a:rPr lang="en-US" dirty="0" err="1"/>
                  <a:t>approx</a:t>
                </a:r>
                <a:r>
                  <a:rPr lang="en-US" dirty="0"/>
                  <a:t>, then removing </a:t>
                </a:r>
                <a:r>
                  <a:rPr lang="en-US" dirty="0" smtClean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not necessarily the same as </a:t>
                </a:r>
                <a:r>
                  <a:rPr lang="en-US" dirty="0"/>
                  <a:t>removing </a:t>
                </a:r>
                <a:r>
                  <a:rPr lang="en-US" dirty="0" smtClean="0"/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3805428" cy="4351337"/>
              </a:xfrm>
              <a:blipFill rotWithShape="0">
                <a:blip r:embed="rId2"/>
                <a:stretch>
                  <a:fillRect l="-321" t="-980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1896268"/>
            <a:ext cx="4693886" cy="403463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028700" y="2743040"/>
            <a:ext cx="233172" cy="139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028700" y="3479800"/>
            <a:ext cx="233172" cy="139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028700" y="4282044"/>
            <a:ext cx="233172" cy="139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61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72" y="127000"/>
            <a:ext cx="6523228" cy="6880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Tax and Müller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3" y="1006247"/>
            <a:ext cx="5971902" cy="1939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136900"/>
            <a:ext cx="8136188" cy="341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4000" y="1514296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Simulated</a:t>
            </a:r>
          </a:p>
          <a:p>
            <a:r>
              <a:rPr lang="en-US" dirty="0" smtClean="0"/>
              <a:t>-calculated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o</a:t>
            </a:r>
            <a:r>
              <a:rPr lang="en-US" dirty="0" smtClean="0"/>
              <a:t> and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t</a:t>
            </a:r>
            <a:r>
              <a:rPr lang="en-US" dirty="0" smtClean="0"/>
              <a:t>, </a:t>
            </a:r>
          </a:p>
          <a:p>
            <a:r>
              <a:rPr lang="en-US" dirty="0" smtClean="0"/>
              <a:t>but didn’t display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58458" y="3136900"/>
            <a:ext cx="27751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dataset:</a:t>
            </a:r>
          </a:p>
          <a:p>
            <a:r>
              <a:rPr lang="en-US" dirty="0" smtClean="0"/>
              <a:t>-19x19 images</a:t>
            </a:r>
          </a:p>
          <a:p>
            <a:r>
              <a:rPr lang="en-US" dirty="0" smtClean="0"/>
              <a:t>-2429 training faces</a:t>
            </a:r>
          </a:p>
          <a:p>
            <a:r>
              <a:rPr lang="en-US" dirty="0" smtClean="0"/>
              <a:t>-472 testing faces</a:t>
            </a:r>
          </a:p>
          <a:p>
            <a:r>
              <a:rPr lang="en-US" dirty="0"/>
              <a:t>-</a:t>
            </a:r>
            <a:r>
              <a:rPr lang="en-US" dirty="0" smtClean="0"/>
              <a:t>23573 testing non-faces</a:t>
            </a:r>
          </a:p>
          <a:p>
            <a:endParaRPr lang="en-US" dirty="0"/>
          </a:p>
          <a:p>
            <a:r>
              <a:rPr lang="en-US" dirty="0" smtClean="0"/>
              <a:t>Concordia dataset:</a:t>
            </a:r>
          </a:p>
          <a:p>
            <a:r>
              <a:rPr lang="en-US" dirty="0" smtClean="0"/>
              <a:t>-32x32 images</a:t>
            </a:r>
          </a:p>
          <a:p>
            <a:r>
              <a:rPr lang="en-US" dirty="0" smtClean="0"/>
              <a:t>-400 images/class</a:t>
            </a:r>
          </a:p>
          <a:p>
            <a:r>
              <a:rPr lang="en-US" dirty="0" smtClean="0"/>
              <a:t>-”7” is target</a:t>
            </a:r>
          </a:p>
          <a:p>
            <a:r>
              <a:rPr lang="en-US" dirty="0" smtClean="0"/>
              <a:t>-all others outliers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7640828" y="1975961"/>
            <a:ext cx="233172" cy="139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376146" y="4375973"/>
            <a:ext cx="233172" cy="139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25286" y="5740240"/>
            <a:ext cx="233172" cy="139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0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</a:t>
            </a:r>
            <a:r>
              <a:rPr lang="en-US" dirty="0" smtClean="0"/>
              <a:t>Results (</a:t>
            </a:r>
            <a:r>
              <a:rPr lang="en-US" dirty="0" smtClean="0">
                <a:hlinkClick r:id="rId2" invalidUrl="https://github.com/dlmccaffrey/UnifyID/blob/master/Method 3 - Mahalanobis distance %2B PCA.ipynb"/>
              </a:rPr>
              <a:t>link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9075928" cy="4351337"/>
              </a:xfrm>
            </p:spPr>
            <p:txBody>
              <a:bodyPr/>
              <a:lstStyle/>
              <a:p>
                <a:r>
                  <a:rPr lang="en-US" dirty="0" smtClean="0"/>
                  <a:t>using unbiased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and validating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by hand (beta didn’t work)</a:t>
                </a:r>
              </a:p>
              <a:p>
                <a:r>
                  <a:rPr lang="en-US" dirty="0" smtClean="0"/>
                  <a:t>Keeping ‘Amount’ feature, test results: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=100</m:t>
                    </m:r>
                  </m:oMath>
                </a14:m>
                <a:r>
                  <a:rPr lang="en-US" dirty="0" smtClean="0"/>
                  <a:t>, AUC = 0.914,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 smtClean="0"/>
                  <a:t> = 0.151</a:t>
                </a:r>
              </a:p>
              <a:p>
                <a:pPr lvl="1"/>
                <a:r>
                  <a:rPr lang="en-US" dirty="0" smtClean="0"/>
                  <a:t>~0.5% better than centroid method</a:t>
                </a:r>
              </a:p>
              <a:p>
                <a:r>
                  <a:rPr lang="en-US" dirty="0" smtClean="0"/>
                  <a:t>Removing </a:t>
                </a:r>
                <a:r>
                  <a:rPr lang="en-US" dirty="0"/>
                  <a:t>‘Amount’ </a:t>
                </a:r>
                <a:r>
                  <a:rPr lang="en-US" dirty="0" smtClean="0"/>
                  <a:t>feature</a:t>
                </a:r>
              </a:p>
              <a:p>
                <a:pPr lvl="1"/>
                <a:r>
                  <a:rPr lang="en-US" dirty="0" smtClean="0"/>
                  <a:t>validation with all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 b="0" i="1" smtClean="0">
                        <a:latin typeface="Cambria Math" charset="0"/>
                      </a:rPr>
                      <m:t>3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, AUC = </a:t>
                </a:r>
                <a:r>
                  <a:rPr lang="en-US" dirty="0" smtClean="0"/>
                  <a:t>0.916</a:t>
                </a:r>
              </a:p>
              <a:p>
                <a:pPr lvl="1"/>
                <a:r>
                  <a:rPr lang="en-US" dirty="0" smtClean="0"/>
                  <a:t>validation removing up to 10 HV columns: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 i="1">
                        <a:latin typeface="Cambria Math" charset="0"/>
                      </a:rPr>
                      <m:t>3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HV cols removed = 2, AUC </a:t>
                </a:r>
                <a:r>
                  <a:rPr lang="en-US" dirty="0"/>
                  <a:t>= </a:t>
                </a:r>
                <a:r>
                  <a:rPr lang="en-US" dirty="0" smtClean="0"/>
                  <a:t>0.917</a:t>
                </a:r>
                <a:endParaRPr lang="en-US" dirty="0"/>
              </a:p>
              <a:p>
                <a:pPr lvl="1"/>
                <a:r>
                  <a:rPr lang="en-US" dirty="0"/>
                  <a:t>validation removing up to 10 </a:t>
                </a:r>
                <a:r>
                  <a:rPr lang="en-US" dirty="0" smtClean="0"/>
                  <a:t>LV </a:t>
                </a:r>
                <a:r>
                  <a:rPr lang="en-US" dirty="0"/>
                  <a:t>columns: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LV cols removed = 7, AUC </a:t>
                </a:r>
                <a:r>
                  <a:rPr lang="en-US" dirty="0"/>
                  <a:t>= </a:t>
                </a:r>
                <a:r>
                  <a:rPr lang="en-US" dirty="0" smtClean="0"/>
                  <a:t>0.918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est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 i="1">
                        <a:latin typeface="Cambria Math" charset="0"/>
                      </a:rPr>
                      <m:t>2</m:t>
                    </m:r>
                    <m:r>
                      <a:rPr lang="en-US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LV cols removed = 7: </a:t>
                </a:r>
                <a:r>
                  <a:rPr lang="en-US" dirty="0"/>
                  <a:t>AUC </a:t>
                </a:r>
                <a:r>
                  <a:rPr lang="en-US" dirty="0"/>
                  <a:t>= </a:t>
                </a:r>
                <a:r>
                  <a:rPr lang="en-US" dirty="0" smtClean="0"/>
                  <a:t>0.912,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0.167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9075928" cy="4351337"/>
              </a:xfrm>
              <a:blipFill rotWithShape="0">
                <a:blip r:embed="rId3"/>
                <a:stretch>
                  <a:fillRect l="-13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88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8410" y="597466"/>
            <a:ext cx="1065964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def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A2"/>
                </a:solidFill>
              </a:rPr>
              <a:t>model_A_initialize</a:t>
            </a:r>
            <a:r>
              <a:rPr lang="en-US" dirty="0"/>
              <a:t>(</a:t>
            </a:r>
            <a:r>
              <a:rPr lang="en-US" i="1" dirty="0" err="1"/>
              <a:t>X_train</a:t>
            </a:r>
            <a:r>
              <a:rPr lang="en-US" dirty="0" smtClean="0"/>
              <a:t>):</a:t>
            </a: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imports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C450D"/>
                </a:solidFill>
              </a:rPr>
              <a:t>import</a:t>
            </a:r>
            <a:r>
              <a:rPr lang="en-US" dirty="0" smtClean="0"/>
              <a:t> </a:t>
            </a:r>
            <a:r>
              <a:rPr lang="en-US" dirty="0"/>
              <a:t>pandas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pd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C450D"/>
                </a:solidFill>
              </a:rPr>
              <a:t>import</a:t>
            </a:r>
            <a:r>
              <a:rPr lang="en-US" dirty="0" smtClean="0"/>
              <a:t>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np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mean normalize the input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X_train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(</a:t>
            </a:r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X_train.mean</a:t>
            </a:r>
            <a:r>
              <a:rPr lang="en-US" dirty="0"/>
              <a:t>())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(</a:t>
            </a:r>
            <a:r>
              <a:rPr lang="en-US" dirty="0" err="1"/>
              <a:t>X_train.std</a:t>
            </a:r>
            <a:r>
              <a:rPr lang="en-US" dirty="0"/>
              <a:t>())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 </a:t>
            </a:r>
            <a:r>
              <a:rPr lang="en-US" i="1" dirty="0">
                <a:solidFill>
                  <a:srgbClr val="0066FF"/>
                </a:solidFill>
              </a:rPr>
              <a:t>the centroid should be zero, so I'm hardcoding that to avoid rounding errors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centroid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np.zeros</a:t>
            </a:r>
            <a:r>
              <a:rPr lang="en-US" dirty="0"/>
              <a:t>(</a:t>
            </a:r>
            <a:r>
              <a:rPr lang="en-US" dirty="0" err="1"/>
              <a:t>X_train.shape</a:t>
            </a:r>
            <a:r>
              <a:rPr lang="en-US" dirty="0"/>
              <a:t>[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])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 </a:t>
            </a:r>
            <a:r>
              <a:rPr lang="en-US" i="1" dirty="0">
                <a:solidFill>
                  <a:srgbClr val="0066FF"/>
                </a:solidFill>
              </a:rPr>
              <a:t>calculate r from data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train_distances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np.linalg.norm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i="1" dirty="0"/>
              <a:t>axis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) </a:t>
            </a:r>
            <a:r>
              <a:rPr lang="en-US" i="1" dirty="0">
                <a:solidFill>
                  <a:srgbClr val="0066FF"/>
                </a:solidFill>
              </a:rPr>
              <a:t>#centroid is zero, so distance is just the norm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multiplier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00CD"/>
                </a:solidFill>
              </a:rPr>
              <a:t>2.9</a:t>
            </a:r>
            <a:r>
              <a:rPr lang="en-US" dirty="0"/>
              <a:t> </a:t>
            </a:r>
            <a:r>
              <a:rPr lang="en-US" i="1" dirty="0">
                <a:solidFill>
                  <a:srgbClr val="0066FF"/>
                </a:solidFill>
              </a:rPr>
              <a:t>#determined through validation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sigma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train_distances.std</a:t>
            </a:r>
            <a:r>
              <a:rPr lang="en-US" dirty="0"/>
              <a:t>() </a:t>
            </a:r>
            <a:r>
              <a:rPr lang="en-US" i="1" dirty="0">
                <a:solidFill>
                  <a:srgbClr val="0066FF"/>
                </a:solidFill>
              </a:rPr>
              <a:t>#the standard deviation of the distances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r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multiplier </a:t>
            </a:r>
            <a:r>
              <a:rPr lang="en-US" b="1" dirty="0">
                <a:solidFill>
                  <a:srgbClr val="0000FF"/>
                </a:solidFill>
              </a:rPr>
              <a:t>*</a:t>
            </a:r>
            <a:r>
              <a:rPr lang="en-US" dirty="0"/>
              <a:t> sigma </a:t>
            </a:r>
            <a:r>
              <a:rPr lang="en-US" i="1" dirty="0">
                <a:solidFill>
                  <a:srgbClr val="0066FF"/>
                </a:solidFill>
              </a:rPr>
              <a:t>#the distance threshold for outliers</a:t>
            </a:r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n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X_train.shape</a:t>
            </a:r>
            <a:r>
              <a:rPr lang="en-US" dirty="0"/>
              <a:t>[</a:t>
            </a:r>
            <a:r>
              <a:rPr lang="en-US" dirty="0">
                <a:solidFill>
                  <a:srgbClr val="0000CD"/>
                </a:solidFill>
              </a:rPr>
              <a:t>0</a:t>
            </a:r>
            <a:r>
              <a:rPr lang="en-US" dirty="0"/>
              <a:t>] </a:t>
            </a:r>
            <a:endParaRPr lang="en-US" dirty="0" smtClean="0"/>
          </a:p>
          <a:p>
            <a:pPr lvl="1"/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/>
              <a:t>centroid, r, n</a:t>
            </a:r>
          </a:p>
        </p:txBody>
      </p:sp>
    </p:spTree>
    <p:extLst>
      <p:ext uri="{BB962C8B-B14F-4D97-AF65-F5344CB8AC3E}">
        <p14:creationId xmlns:p14="http://schemas.microsoft.com/office/powerpoint/2010/main" val="1951224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9244" y="669767"/>
            <a:ext cx="97327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def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A2"/>
                </a:solidFill>
              </a:rPr>
              <a:t>model_A_update</a:t>
            </a:r>
            <a:r>
              <a:rPr lang="en-US" dirty="0"/>
              <a:t>(</a:t>
            </a:r>
            <a:r>
              <a:rPr lang="en-US" i="1" dirty="0" err="1"/>
              <a:t>X_update</a:t>
            </a:r>
            <a:r>
              <a:rPr lang="en-US" dirty="0"/>
              <a:t>, </a:t>
            </a:r>
            <a:r>
              <a:rPr lang="en-US" i="1" dirty="0"/>
              <a:t>centroid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 smtClean="0"/>
              <a:t>):</a:t>
            </a: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imports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C450D"/>
                </a:solidFill>
              </a:rPr>
              <a:t>import</a:t>
            </a:r>
            <a:r>
              <a:rPr lang="en-US" dirty="0" smtClean="0"/>
              <a:t> </a:t>
            </a:r>
            <a:r>
              <a:rPr lang="en-US" dirty="0"/>
              <a:t>pandas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pd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C450D"/>
                </a:solidFill>
              </a:rPr>
              <a:t>import</a:t>
            </a:r>
            <a:r>
              <a:rPr lang="en-US" dirty="0" smtClean="0"/>
              <a:t>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np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make sure </a:t>
            </a:r>
            <a:r>
              <a:rPr lang="en-US" i="1" dirty="0" err="1">
                <a:solidFill>
                  <a:srgbClr val="0066FF"/>
                </a:solidFill>
              </a:rPr>
              <a:t>X_update</a:t>
            </a:r>
            <a:r>
              <a:rPr lang="en-US" i="1" dirty="0">
                <a:solidFill>
                  <a:srgbClr val="0066FF"/>
                </a:solidFill>
              </a:rPr>
              <a:t> is mean normalized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X_update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(</a:t>
            </a:r>
            <a:r>
              <a:rPr lang="en-US" dirty="0" err="1"/>
              <a:t>X_update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X_update.mean</a:t>
            </a:r>
            <a:r>
              <a:rPr lang="en-US" dirty="0"/>
              <a:t>())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(</a:t>
            </a:r>
            <a:r>
              <a:rPr lang="en-US" dirty="0" err="1"/>
              <a:t>X_update.std</a:t>
            </a:r>
            <a:r>
              <a:rPr lang="en-US" dirty="0"/>
              <a:t>())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 </a:t>
            </a:r>
            <a:r>
              <a:rPr lang="en-US" i="1" dirty="0">
                <a:solidFill>
                  <a:srgbClr val="0066FF"/>
                </a:solidFill>
              </a:rPr>
              <a:t>first, see if majority of the points are predicted to be outliers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update_distances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np.linalg.norm</a:t>
            </a:r>
            <a:r>
              <a:rPr lang="en-US" dirty="0"/>
              <a:t>(</a:t>
            </a:r>
            <a:r>
              <a:rPr lang="en-US" dirty="0" err="1"/>
              <a:t>X_update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/>
              <a:t> centroid, </a:t>
            </a:r>
            <a:r>
              <a:rPr lang="en-US" i="1" dirty="0"/>
              <a:t>axis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err="1" smtClean="0"/>
              <a:t>y_predicted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np.zeros</a:t>
            </a:r>
            <a:r>
              <a:rPr lang="en-US" dirty="0"/>
              <a:t>(</a:t>
            </a:r>
            <a:r>
              <a:rPr lang="en-US" dirty="0" err="1"/>
              <a:t>X_update.shape</a:t>
            </a:r>
            <a:r>
              <a:rPr lang="en-US" dirty="0"/>
              <a:t>[</a:t>
            </a:r>
            <a:r>
              <a:rPr lang="en-US" dirty="0">
                <a:solidFill>
                  <a:srgbClr val="0000CD"/>
                </a:solidFill>
              </a:rPr>
              <a:t>0</a:t>
            </a:r>
            <a:r>
              <a:rPr lang="en-US" dirty="0"/>
              <a:t>]) </a:t>
            </a:r>
            <a:r>
              <a:rPr lang="en-US" i="1" dirty="0">
                <a:solidFill>
                  <a:srgbClr val="0066FF"/>
                </a:solidFill>
              </a:rPr>
              <a:t>#start with zeros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y_predicted</a:t>
            </a:r>
            <a:r>
              <a:rPr lang="en-US" dirty="0" smtClean="0"/>
              <a:t>[</a:t>
            </a:r>
            <a:r>
              <a:rPr lang="en-US" dirty="0" err="1" smtClean="0"/>
              <a:t>np.where</a:t>
            </a:r>
            <a:r>
              <a:rPr lang="en-US" dirty="0" smtClean="0"/>
              <a:t>(</a:t>
            </a:r>
            <a:r>
              <a:rPr lang="en-US" dirty="0" err="1" smtClean="0"/>
              <a:t>update_distances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&gt;=</a:t>
            </a:r>
            <a:r>
              <a:rPr lang="en-US" dirty="0"/>
              <a:t> r)]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 </a:t>
            </a:r>
            <a:r>
              <a:rPr lang="en-US" i="1" dirty="0">
                <a:solidFill>
                  <a:srgbClr val="0066FF"/>
                </a:solidFill>
              </a:rPr>
              <a:t>#change to 1's where &gt;= r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frac_outliers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y_predicted.sum</a:t>
            </a:r>
            <a:r>
              <a:rPr lang="en-US" dirty="0"/>
              <a:t>()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</a:t>
            </a:r>
            <a:r>
              <a:rPr lang="en-US" dirty="0" err="1"/>
              <a:t>y_predicted.shape</a:t>
            </a:r>
            <a:r>
              <a:rPr lang="en-US" dirty="0"/>
              <a:t>[</a:t>
            </a:r>
            <a:r>
              <a:rPr lang="en-US" dirty="0">
                <a:solidFill>
                  <a:srgbClr val="0000CD"/>
                </a:solidFill>
              </a:rPr>
              <a:t>0</a:t>
            </a:r>
            <a:r>
              <a:rPr lang="en-US" dirty="0"/>
              <a:t>] </a:t>
            </a:r>
            <a:r>
              <a:rPr lang="en-US" i="1" dirty="0">
                <a:solidFill>
                  <a:srgbClr val="0066FF"/>
                </a:solidFill>
              </a:rPr>
              <a:t>#calculate fraction of </a:t>
            </a:r>
            <a:r>
              <a:rPr lang="en-US" i="1" dirty="0" smtClean="0">
                <a:solidFill>
                  <a:srgbClr val="0066FF"/>
                </a:solidFill>
              </a:rPr>
              <a:t>outliers</a:t>
            </a:r>
          </a:p>
          <a:p>
            <a:pPr lvl="1"/>
            <a:r>
              <a:rPr lang="en-US" dirty="0" smtClean="0"/>
              <a:t> 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/>
              <a:t>frac_outliers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&lt;</a:t>
            </a:r>
            <a:r>
              <a:rPr lang="en-US" dirty="0"/>
              <a:t> </a:t>
            </a:r>
            <a:r>
              <a:rPr lang="en-US" dirty="0">
                <a:solidFill>
                  <a:srgbClr val="0000CD"/>
                </a:solidFill>
              </a:rPr>
              <a:t>0.5</a:t>
            </a:r>
            <a:r>
              <a:rPr lang="en-US" dirty="0"/>
              <a:t>: </a:t>
            </a:r>
            <a:r>
              <a:rPr lang="en-US" i="1" dirty="0">
                <a:solidFill>
                  <a:srgbClr val="0066FF"/>
                </a:solidFill>
              </a:rPr>
              <a:t>#if a majority of the points are not outliers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update the model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b="1" dirty="0" smtClean="0">
                <a:solidFill>
                  <a:srgbClr val="0000FF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/>
              <a:t>row </a:t>
            </a:r>
            <a:r>
              <a:rPr lang="en-US" b="1" dirty="0">
                <a:solidFill>
                  <a:srgbClr val="0000FF"/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/>
              <a:t>X_update.iterrows</a:t>
            </a:r>
            <a:r>
              <a:rPr lang="en-US" dirty="0"/>
              <a:t>(): </a:t>
            </a:r>
            <a:endParaRPr lang="en-US" dirty="0" smtClean="0"/>
          </a:p>
          <a:p>
            <a:pPr lvl="2"/>
            <a:r>
              <a:rPr lang="en-US" dirty="0" smtClean="0"/>
              <a:t>	centroid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centroid </a:t>
            </a:r>
            <a:r>
              <a:rPr lang="en-US" b="1" dirty="0">
                <a:solidFill>
                  <a:srgbClr val="0000FF"/>
                </a:solidFill>
              </a:rPr>
              <a:t>+</a:t>
            </a:r>
            <a:r>
              <a:rPr lang="en-US" dirty="0"/>
              <a:t> (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n) </a:t>
            </a:r>
            <a:r>
              <a:rPr lang="en-US" b="1" dirty="0">
                <a:solidFill>
                  <a:srgbClr val="0000FF"/>
                </a:solidFill>
              </a:rPr>
              <a:t>*</a:t>
            </a:r>
            <a:r>
              <a:rPr lang="en-US" dirty="0"/>
              <a:t> (row[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].values 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/>
              <a:t> centroid) </a:t>
            </a:r>
            <a:endParaRPr lang="en-US" dirty="0" smtClean="0"/>
          </a:p>
          <a:p>
            <a:pPr lvl="1"/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/>
              <a:t>centroid, r, n, </a:t>
            </a:r>
            <a:r>
              <a:rPr lang="en-US" dirty="0" err="1"/>
              <a:t>y_predicted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9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Credit Card Fraud Detection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Kaggle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link</a:t>
            </a:r>
            <a:endParaRPr lang="en-US" dirty="0" smtClean="0"/>
          </a:p>
          <a:p>
            <a:r>
              <a:rPr lang="en-US" dirty="0" smtClean="0"/>
              <a:t>‘Time’ and ‘Amount’ variables have been preserved</a:t>
            </a:r>
          </a:p>
          <a:p>
            <a:r>
              <a:rPr lang="en-US" dirty="0" smtClean="0"/>
              <a:t>All other variables transformed with PCA</a:t>
            </a:r>
          </a:p>
          <a:p>
            <a:r>
              <a:rPr lang="en-US" dirty="0"/>
              <a:t>492 frauds out of 284,807 </a:t>
            </a:r>
            <a:r>
              <a:rPr lang="en-US" dirty="0" smtClean="0"/>
              <a:t>transactions</a:t>
            </a:r>
          </a:p>
          <a:p>
            <a:r>
              <a:rPr lang="en-US" dirty="0" smtClean="0"/>
              <a:t>1 = fraud, 0 = legitimate</a:t>
            </a:r>
          </a:p>
          <a:p>
            <a:r>
              <a:rPr lang="en-US" dirty="0" smtClean="0"/>
              <a:t>50/20/20/10 train/validate/test/update sets</a:t>
            </a:r>
          </a:p>
          <a:p>
            <a:pPr lvl="1"/>
            <a:r>
              <a:rPr lang="en-US" dirty="0" smtClean="0"/>
              <a:t>Training set has no frauds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9452" y="676901"/>
            <a:ext cx="101460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def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A2"/>
                </a:solidFill>
              </a:rPr>
              <a:t>model_B_initialize</a:t>
            </a:r>
            <a:r>
              <a:rPr lang="en-US" dirty="0"/>
              <a:t>(</a:t>
            </a:r>
            <a:r>
              <a:rPr lang="en-US" i="1" dirty="0" err="1"/>
              <a:t>X_train</a:t>
            </a:r>
            <a:r>
              <a:rPr lang="en-US" dirty="0"/>
              <a:t>): </a:t>
            </a:r>
            <a:endParaRPr lang="en-US" dirty="0" smtClean="0"/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imports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C450D"/>
                </a:solidFill>
              </a:rPr>
              <a:t>import</a:t>
            </a:r>
            <a:r>
              <a:rPr lang="en-US" dirty="0" smtClean="0"/>
              <a:t> </a:t>
            </a:r>
            <a:r>
              <a:rPr lang="en-US" dirty="0"/>
              <a:t>pandas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pd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C450D"/>
                </a:solidFill>
              </a:rPr>
              <a:t>from</a:t>
            </a:r>
            <a:r>
              <a:rPr lang="en-US" dirty="0" smtClean="0"/>
              <a:t>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b="1" dirty="0">
                <a:solidFill>
                  <a:srgbClr val="0C450D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make sure </a:t>
            </a:r>
            <a:r>
              <a:rPr lang="en-US" i="1" dirty="0" err="1">
                <a:solidFill>
                  <a:srgbClr val="0066FF"/>
                </a:solidFill>
              </a:rPr>
              <a:t>X_train</a:t>
            </a:r>
            <a:r>
              <a:rPr lang="en-US" i="1" dirty="0">
                <a:solidFill>
                  <a:srgbClr val="0066FF"/>
                </a:solidFill>
              </a:rPr>
              <a:t> is mean normalized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X_train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(</a:t>
            </a:r>
            <a:r>
              <a:rPr lang="en-US" dirty="0" err="1"/>
              <a:t>X_train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X_train.mean</a:t>
            </a:r>
            <a:r>
              <a:rPr lang="en-US" dirty="0"/>
              <a:t>())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(</a:t>
            </a:r>
            <a:r>
              <a:rPr lang="en-US" dirty="0" err="1"/>
              <a:t>X_train.std</a:t>
            </a:r>
            <a:r>
              <a:rPr lang="en-US" dirty="0"/>
              <a:t>())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 </a:t>
            </a:r>
            <a:r>
              <a:rPr lang="en-US" i="1" dirty="0">
                <a:solidFill>
                  <a:srgbClr val="0066FF"/>
                </a:solidFill>
              </a:rPr>
              <a:t>create model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model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svm.OneClassSVM</a:t>
            </a:r>
            <a:r>
              <a:rPr lang="en-US" dirty="0"/>
              <a:t>(</a:t>
            </a:r>
            <a:r>
              <a:rPr lang="en-US" i="1" dirty="0"/>
              <a:t>nu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CD"/>
                </a:solidFill>
              </a:rPr>
              <a:t>0.1</a:t>
            </a:r>
            <a:r>
              <a:rPr lang="en-US" dirty="0"/>
              <a:t>, </a:t>
            </a:r>
            <a:r>
              <a:rPr lang="en-US" i="1" dirty="0"/>
              <a:t>kernel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36A07"/>
                </a:solidFill>
              </a:rPr>
              <a:t>'linear'</a:t>
            </a:r>
            <a:r>
              <a:rPr lang="en-US" dirty="0"/>
              <a:t>) </a:t>
            </a:r>
            <a:r>
              <a:rPr lang="en-US" i="1" dirty="0">
                <a:solidFill>
                  <a:srgbClr val="0066FF"/>
                </a:solidFill>
              </a:rPr>
              <a:t>#</a:t>
            </a:r>
            <a:r>
              <a:rPr lang="en-US" i="1" dirty="0" err="1">
                <a:solidFill>
                  <a:srgbClr val="0066FF"/>
                </a:solidFill>
              </a:rPr>
              <a:t>hyperparameters</a:t>
            </a:r>
            <a:r>
              <a:rPr lang="en-US" i="1" dirty="0">
                <a:solidFill>
                  <a:srgbClr val="0066FF"/>
                </a:solidFill>
              </a:rPr>
              <a:t> found through validation</a:t>
            </a:r>
            <a:r>
              <a:rPr lang="en-US" dirty="0"/>
              <a:t>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 </a:t>
            </a:r>
            <a:r>
              <a:rPr lang="en-US" i="1" dirty="0">
                <a:solidFill>
                  <a:srgbClr val="0066FF"/>
                </a:solidFill>
              </a:rPr>
              <a:t>fit the model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model.fit</a:t>
            </a:r>
            <a:r>
              <a:rPr lang="en-US" dirty="0" smtClean="0"/>
              <a:t>(</a:t>
            </a:r>
            <a:r>
              <a:rPr lang="en-US" dirty="0" err="1" smtClean="0"/>
              <a:t>X_train</a:t>
            </a:r>
            <a:r>
              <a:rPr lang="en-US" dirty="0"/>
              <a:t>)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extract the number of support vectors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support_vectors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model.support_vectors</a:t>
            </a:r>
            <a:r>
              <a:rPr lang="en-US" dirty="0"/>
              <a:t>_ </a:t>
            </a:r>
            <a:endParaRPr lang="en-US" dirty="0" smtClean="0"/>
          </a:p>
          <a:p>
            <a:pPr lvl="1"/>
            <a:r>
              <a:rPr lang="en-US" dirty="0" err="1" smtClean="0"/>
              <a:t>n_support_vectors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support_vectors.shape</a:t>
            </a:r>
            <a:r>
              <a:rPr lang="en-US" dirty="0"/>
              <a:t>[</a:t>
            </a:r>
            <a:r>
              <a:rPr lang="en-US" dirty="0">
                <a:solidFill>
                  <a:srgbClr val="0000CD"/>
                </a:solidFill>
              </a:rPr>
              <a:t>0</a:t>
            </a:r>
            <a:r>
              <a:rPr lang="en-US" dirty="0"/>
              <a:t>] </a:t>
            </a:r>
            <a:endParaRPr lang="en-US" dirty="0" smtClean="0"/>
          </a:p>
          <a:p>
            <a:pPr lvl="1"/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/>
              <a:t>model, </a:t>
            </a:r>
            <a:r>
              <a:rPr lang="en-US" dirty="0" err="1"/>
              <a:t>n_support_vectors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3332" y="117693"/>
            <a:ext cx="814191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def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A2"/>
                </a:solidFill>
              </a:rPr>
              <a:t>model_B_update</a:t>
            </a:r>
            <a:r>
              <a:rPr lang="en-US" dirty="0"/>
              <a:t>(</a:t>
            </a:r>
            <a:r>
              <a:rPr lang="en-US" i="1" dirty="0" err="1"/>
              <a:t>X_update</a:t>
            </a:r>
            <a:r>
              <a:rPr lang="en-US" dirty="0"/>
              <a:t>, </a:t>
            </a:r>
            <a:r>
              <a:rPr lang="en-US" i="1" dirty="0"/>
              <a:t>model</a:t>
            </a:r>
            <a:r>
              <a:rPr lang="en-US" dirty="0"/>
              <a:t>, </a:t>
            </a:r>
            <a:r>
              <a:rPr lang="en-US" i="1" dirty="0" err="1"/>
              <a:t>n_support_vectors</a:t>
            </a:r>
            <a:r>
              <a:rPr lang="en-US" dirty="0"/>
              <a:t>): </a:t>
            </a:r>
            <a:endParaRPr lang="en-US" dirty="0" smtClean="0">
              <a:solidFill>
                <a:srgbClr val="036A07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imports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C450D"/>
                </a:solidFill>
              </a:rPr>
              <a:t>import</a:t>
            </a:r>
            <a:r>
              <a:rPr lang="en-US" dirty="0" smtClean="0"/>
              <a:t> </a:t>
            </a:r>
            <a:r>
              <a:rPr lang="en-US" dirty="0"/>
              <a:t>pandas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pd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C450D"/>
                </a:solidFill>
              </a:rPr>
              <a:t>from</a:t>
            </a:r>
            <a:r>
              <a:rPr lang="en-US" dirty="0" smtClean="0"/>
              <a:t>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b="1" dirty="0">
                <a:solidFill>
                  <a:srgbClr val="0C450D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extract the support vectors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support_vectors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model.support_vectors</a:t>
            </a:r>
            <a:r>
              <a:rPr lang="en-US" dirty="0"/>
              <a:t>_ </a:t>
            </a:r>
            <a:endParaRPr lang="en-US" dirty="0" smtClean="0"/>
          </a:p>
          <a:p>
            <a:pPr lvl="1"/>
            <a:r>
              <a:rPr lang="en-US" dirty="0" err="1" smtClean="0"/>
              <a:t>X_update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(</a:t>
            </a:r>
            <a:r>
              <a:rPr lang="en-US" dirty="0" err="1"/>
              <a:t>X_update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X_update.mean</a:t>
            </a:r>
            <a:r>
              <a:rPr lang="en-US" dirty="0"/>
              <a:t>())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(</a:t>
            </a:r>
            <a:r>
              <a:rPr lang="en-US" dirty="0" err="1"/>
              <a:t>X_update.std</a:t>
            </a:r>
            <a:r>
              <a:rPr lang="en-US" dirty="0"/>
              <a:t>()) </a:t>
            </a:r>
            <a:endParaRPr lang="en-US" dirty="0" smtClean="0"/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see how many are outliers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y_predict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X_update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 </a:t>
            </a:r>
            <a:r>
              <a:rPr lang="en-US" i="1" dirty="0" err="1">
                <a:solidFill>
                  <a:srgbClr val="0066FF"/>
                </a:solidFill>
              </a:rPr>
              <a:t>OneClassSVM</a:t>
            </a:r>
            <a:r>
              <a:rPr lang="en-US" i="1" dirty="0">
                <a:solidFill>
                  <a:srgbClr val="0066FF"/>
                </a:solidFill>
              </a:rPr>
              <a:t>() outputs 1 for outliers and -1 for normal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y_predict</a:t>
            </a:r>
            <a:r>
              <a:rPr lang="en-US" dirty="0" smtClean="0"/>
              <a:t>[</a:t>
            </a:r>
            <a:r>
              <a:rPr lang="en-US" dirty="0" err="1" smtClean="0"/>
              <a:t>y_predict</a:t>
            </a:r>
            <a:r>
              <a:rPr lang="en-US" b="1" dirty="0">
                <a:solidFill>
                  <a:srgbClr val="0000FF"/>
                </a:solidFill>
              </a:rPr>
              <a:t>==-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]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00CD"/>
                </a:solidFill>
              </a:rPr>
              <a:t>0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frac_outliers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y_predict.sum</a:t>
            </a:r>
            <a:r>
              <a:rPr lang="en-US" dirty="0"/>
              <a:t>()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</a:t>
            </a:r>
            <a:r>
              <a:rPr lang="en-US" dirty="0" err="1"/>
              <a:t>y_predict.shape</a:t>
            </a:r>
            <a:r>
              <a:rPr lang="en-US" dirty="0"/>
              <a:t>[</a:t>
            </a:r>
            <a:r>
              <a:rPr lang="en-US" dirty="0">
                <a:solidFill>
                  <a:srgbClr val="0000CD"/>
                </a:solidFill>
              </a:rPr>
              <a:t>0</a:t>
            </a:r>
            <a:r>
              <a:rPr lang="en-US" dirty="0"/>
              <a:t>] </a:t>
            </a:r>
            <a:endParaRPr lang="en-US" dirty="0" smtClean="0"/>
          </a:p>
          <a:p>
            <a:pPr lvl="1"/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/>
              <a:t>frac_outliers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&lt;</a:t>
            </a:r>
            <a:r>
              <a:rPr lang="en-US" dirty="0"/>
              <a:t> </a:t>
            </a:r>
            <a:r>
              <a:rPr lang="en-US" dirty="0">
                <a:solidFill>
                  <a:srgbClr val="0000CD"/>
                </a:solidFill>
              </a:rPr>
              <a:t>0.5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err="1" smtClean="0"/>
              <a:t>n_new_data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X_update.shape</a:t>
            </a:r>
            <a:r>
              <a:rPr lang="en-US" dirty="0"/>
              <a:t>[</a:t>
            </a:r>
            <a:r>
              <a:rPr lang="en-US" dirty="0">
                <a:solidFill>
                  <a:srgbClr val="0000CD"/>
                </a:solidFill>
              </a:rPr>
              <a:t>0</a:t>
            </a:r>
            <a:r>
              <a:rPr lang="en-US" dirty="0"/>
              <a:t>] </a:t>
            </a:r>
            <a:endParaRPr lang="en-US" dirty="0" smtClean="0"/>
          </a:p>
          <a:p>
            <a:pPr lvl="2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combine the support vectors and the new data points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X_new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np.vstack</a:t>
            </a:r>
            <a:r>
              <a:rPr lang="en-US" dirty="0"/>
              <a:t>((</a:t>
            </a:r>
            <a:r>
              <a:rPr lang="en-US" dirty="0" err="1"/>
              <a:t>support_vectors</a:t>
            </a:r>
            <a:r>
              <a:rPr lang="en-US" dirty="0"/>
              <a:t>, </a:t>
            </a:r>
            <a:r>
              <a:rPr lang="en-US" dirty="0" err="1"/>
              <a:t>X_update.values</a:t>
            </a:r>
            <a:r>
              <a:rPr lang="en-US" dirty="0"/>
              <a:t>)) </a:t>
            </a:r>
            <a:endParaRPr lang="en-US" dirty="0" smtClean="0"/>
          </a:p>
          <a:p>
            <a:pPr lvl="2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recalculate nu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nu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n_support_vectors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(</a:t>
            </a:r>
            <a:r>
              <a:rPr lang="en-US" dirty="0" err="1"/>
              <a:t>n_support_vectors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+</a:t>
            </a:r>
            <a:r>
              <a:rPr lang="en-US" dirty="0"/>
              <a:t> </a:t>
            </a:r>
            <a:r>
              <a:rPr lang="en-US" dirty="0" err="1"/>
              <a:t>n_new_data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fit the new data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model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svm.OneClassSVM</a:t>
            </a:r>
            <a:r>
              <a:rPr lang="en-US" dirty="0"/>
              <a:t>(</a:t>
            </a:r>
            <a:r>
              <a:rPr lang="en-US" i="1" dirty="0"/>
              <a:t>nu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nu, </a:t>
            </a:r>
            <a:r>
              <a:rPr lang="en-US" i="1" dirty="0"/>
              <a:t>kernel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36A07"/>
                </a:solidFill>
              </a:rPr>
              <a:t>'linear'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dirty="0" err="1" smtClean="0"/>
              <a:t>model.fit</a:t>
            </a:r>
            <a:r>
              <a:rPr lang="en-US" dirty="0" smtClean="0"/>
              <a:t>(</a:t>
            </a:r>
            <a:r>
              <a:rPr lang="en-US" dirty="0" err="1" smtClean="0"/>
              <a:t>X_new</a:t>
            </a:r>
            <a:r>
              <a:rPr lang="en-US" dirty="0"/>
              <a:t>) </a:t>
            </a:r>
            <a:endParaRPr lang="en-US" dirty="0" smtClean="0"/>
          </a:p>
          <a:p>
            <a:pPr lvl="1"/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return</a:t>
            </a:r>
            <a:r>
              <a:rPr lang="en-US" dirty="0" smtClean="0"/>
              <a:t> model, </a:t>
            </a:r>
            <a:r>
              <a:rPr lang="en-US" dirty="0" err="1"/>
              <a:t>y_predict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7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" y="162560"/>
            <a:ext cx="5456428" cy="51054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Mahalanobis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673100"/>
            <a:ext cx="10312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66FF"/>
                </a:solidFill>
              </a:rPr>
              <a:t>#now low variance first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auc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pd.DataFrame</a:t>
            </a:r>
            <a:r>
              <a:rPr lang="en-US" dirty="0"/>
              <a:t>({</a:t>
            </a:r>
            <a:r>
              <a:rPr lang="en-US" dirty="0">
                <a:solidFill>
                  <a:srgbClr val="036A07"/>
                </a:solidFill>
              </a:rPr>
              <a:t>'theta'</a:t>
            </a:r>
            <a:r>
              <a:rPr lang="en-US" dirty="0"/>
              <a:t>: [], </a:t>
            </a:r>
            <a:r>
              <a:rPr lang="en-US" dirty="0">
                <a:solidFill>
                  <a:srgbClr val="036A07"/>
                </a:solidFill>
              </a:rPr>
              <a:t>'AUC'</a:t>
            </a:r>
            <a:r>
              <a:rPr lang="en-US" dirty="0"/>
              <a:t>: [], </a:t>
            </a:r>
            <a:r>
              <a:rPr lang="en-US" dirty="0">
                <a:solidFill>
                  <a:srgbClr val="036A07"/>
                </a:solidFill>
              </a:rPr>
              <a:t>'LV cols removed'</a:t>
            </a:r>
            <a:r>
              <a:rPr lang="en-US" dirty="0"/>
              <a:t>: []}) </a:t>
            </a:r>
            <a:endParaRPr lang="en-US" dirty="0" smtClean="0"/>
          </a:p>
          <a:p>
            <a:endParaRPr lang="en-US" b="1" dirty="0">
              <a:solidFill>
                <a:srgbClr val="0000FF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in</a:t>
            </a:r>
            <a:r>
              <a:rPr lang="en-US" dirty="0"/>
              <a:t> </a:t>
            </a:r>
            <a:r>
              <a:rPr lang="en-US" b="1" dirty="0">
                <a:solidFill>
                  <a:srgbClr val="3C4C72"/>
                </a:solidFill>
              </a:rPr>
              <a:t>range</a:t>
            </a:r>
            <a:r>
              <a:rPr lang="en-US" dirty="0"/>
              <a:t>(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,</a:t>
            </a:r>
            <a:r>
              <a:rPr lang="en-US" dirty="0">
                <a:solidFill>
                  <a:srgbClr val="0000CD"/>
                </a:solidFill>
              </a:rPr>
              <a:t>11</a:t>
            </a:r>
            <a:r>
              <a:rPr lang="en-US" dirty="0"/>
              <a:t>): </a:t>
            </a:r>
            <a:endParaRPr lang="en-US" dirty="0" smtClean="0"/>
          </a:p>
          <a:p>
            <a:pPr lvl="1"/>
            <a:r>
              <a:rPr lang="en-US" dirty="0" err="1" smtClean="0"/>
              <a:t>dict_row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{} </a:t>
            </a:r>
            <a:endParaRPr lang="en-US" dirty="0" smtClean="0"/>
          </a:p>
          <a:p>
            <a:pPr lvl="1"/>
            <a:r>
              <a:rPr lang="en-US" dirty="0" err="1" smtClean="0"/>
              <a:t>dict_row</a:t>
            </a:r>
            <a:r>
              <a:rPr lang="en-US" dirty="0"/>
              <a:t>[</a:t>
            </a:r>
            <a:r>
              <a:rPr lang="en-US" dirty="0">
                <a:solidFill>
                  <a:srgbClr val="036A07"/>
                </a:solidFill>
              </a:rPr>
              <a:t>'LV cols removed'</a:t>
            </a:r>
            <a:r>
              <a:rPr lang="en-US" dirty="0"/>
              <a:t>]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create the training subsets and renormalize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X_train_subset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X_train.ix</a:t>
            </a:r>
            <a:r>
              <a:rPr lang="en-US" dirty="0"/>
              <a:t>[:,: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 err="1"/>
              <a:t>i</a:t>
            </a:r>
            <a:r>
              <a:rPr lang="en-US" dirty="0"/>
              <a:t>] </a:t>
            </a:r>
            <a:endParaRPr lang="en-US" dirty="0" smtClean="0"/>
          </a:p>
          <a:p>
            <a:pPr lvl="1"/>
            <a:r>
              <a:rPr lang="en-US" dirty="0" err="1" smtClean="0"/>
              <a:t>X_train_subset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(</a:t>
            </a:r>
            <a:r>
              <a:rPr lang="en-US" dirty="0" err="1"/>
              <a:t>X_train_subset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X_train_subset.mean</a:t>
            </a:r>
            <a:r>
              <a:rPr lang="en-US" dirty="0"/>
              <a:t>())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(</a:t>
            </a:r>
            <a:r>
              <a:rPr lang="en-US" dirty="0" err="1"/>
              <a:t>X_train_subset.std</a:t>
            </a:r>
            <a:r>
              <a:rPr lang="en-US" dirty="0"/>
              <a:t>())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recalculate Sn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X_train_subset.shape</a:t>
            </a:r>
            <a:r>
              <a:rPr lang="en-US" dirty="0"/>
              <a:t>[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] </a:t>
            </a:r>
            <a:endParaRPr lang="en-US" dirty="0" smtClean="0"/>
          </a:p>
          <a:p>
            <a:pPr lvl="1"/>
            <a:r>
              <a:rPr lang="en-US" dirty="0" smtClean="0"/>
              <a:t>n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X_train_subset.shape</a:t>
            </a:r>
            <a:r>
              <a:rPr lang="en-US" dirty="0"/>
              <a:t>[</a:t>
            </a:r>
            <a:r>
              <a:rPr lang="en-US" dirty="0">
                <a:solidFill>
                  <a:srgbClr val="0000CD"/>
                </a:solidFill>
              </a:rPr>
              <a:t>0</a:t>
            </a:r>
            <a:r>
              <a:rPr lang="en-US" dirty="0"/>
              <a:t>] </a:t>
            </a:r>
            <a:endParaRPr lang="en-US" dirty="0" smtClean="0"/>
          </a:p>
          <a:p>
            <a:pPr lvl="1"/>
            <a:r>
              <a:rPr lang="en-US" dirty="0" smtClean="0"/>
              <a:t>Sn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(n 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) </a:t>
            </a:r>
            <a:r>
              <a:rPr lang="en-US" b="1" dirty="0">
                <a:solidFill>
                  <a:srgbClr val="0000FF"/>
                </a:solidFill>
              </a:rPr>
              <a:t>*</a:t>
            </a:r>
            <a:r>
              <a:rPr lang="en-US" dirty="0"/>
              <a:t> </a:t>
            </a:r>
            <a:r>
              <a:rPr lang="en-US" dirty="0" err="1"/>
              <a:t>np.dot</a:t>
            </a:r>
            <a:r>
              <a:rPr lang="en-US" dirty="0"/>
              <a:t>(</a:t>
            </a:r>
            <a:r>
              <a:rPr lang="en-US" dirty="0" err="1"/>
              <a:t>X_train_subset.T</a:t>
            </a:r>
            <a:r>
              <a:rPr lang="en-US" dirty="0"/>
              <a:t>, </a:t>
            </a:r>
            <a:r>
              <a:rPr lang="en-US" dirty="0" err="1"/>
              <a:t>X_train_subset</a:t>
            </a:r>
            <a:r>
              <a:rPr lang="en-US" dirty="0"/>
              <a:t>) </a:t>
            </a:r>
            <a:r>
              <a:rPr lang="en-US" i="1" dirty="0">
                <a:solidFill>
                  <a:srgbClr val="0066FF"/>
                </a:solidFill>
              </a:rPr>
              <a:t>#mean is zero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Sn_inv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inv</a:t>
            </a:r>
            <a:r>
              <a:rPr lang="en-US" dirty="0"/>
              <a:t>(Sn) </a:t>
            </a:r>
            <a:endParaRPr lang="en-US" dirty="0" smtClean="0"/>
          </a:p>
          <a:p>
            <a:pPr lvl="1"/>
            <a:endParaRPr lang="en-US" i="1" dirty="0">
              <a:solidFill>
                <a:srgbClr val="0066FF"/>
              </a:solidFill>
            </a:endParaRP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create the validation subsets and renormalize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X_val_subset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X_val.ix</a:t>
            </a:r>
            <a:r>
              <a:rPr lang="en-US" dirty="0"/>
              <a:t>[:,: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 err="1"/>
              <a:t>i</a:t>
            </a:r>
            <a:r>
              <a:rPr lang="en-US" dirty="0"/>
              <a:t>] </a:t>
            </a:r>
            <a:endParaRPr lang="en-US" dirty="0" smtClean="0"/>
          </a:p>
          <a:p>
            <a:pPr lvl="1"/>
            <a:r>
              <a:rPr lang="en-US" dirty="0" err="1" smtClean="0"/>
              <a:t>X_val_subset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(</a:t>
            </a:r>
            <a:r>
              <a:rPr lang="en-US" dirty="0" err="1"/>
              <a:t>X_val_subset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-</a:t>
            </a:r>
            <a:r>
              <a:rPr lang="en-US" dirty="0"/>
              <a:t> </a:t>
            </a:r>
            <a:r>
              <a:rPr lang="en-US" dirty="0" err="1"/>
              <a:t>X_val_subset.mean</a:t>
            </a:r>
            <a:r>
              <a:rPr lang="en-US" dirty="0"/>
              <a:t>()) </a:t>
            </a:r>
            <a:r>
              <a:rPr lang="en-US" b="1" dirty="0">
                <a:solidFill>
                  <a:srgbClr val="0000FF"/>
                </a:solidFill>
              </a:rPr>
              <a:t>/</a:t>
            </a:r>
            <a:r>
              <a:rPr lang="en-US" dirty="0"/>
              <a:t> (</a:t>
            </a:r>
            <a:r>
              <a:rPr lang="en-US" dirty="0" err="1"/>
              <a:t>X_val_subset.std</a:t>
            </a:r>
            <a:r>
              <a:rPr lang="en-US" dirty="0" smtClean="0"/>
              <a:t>())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17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" y="162560"/>
            <a:ext cx="5456428" cy="51054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Mahalanobis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1450539"/>
            <a:ext cx="95123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66FF"/>
                </a:solidFill>
              </a:rPr>
              <a:t>#continued for loop</a:t>
            </a:r>
          </a:p>
          <a:p>
            <a:pPr lvl="1"/>
            <a:r>
              <a:rPr lang="en-US" i="1" dirty="0" smtClean="0">
                <a:solidFill>
                  <a:srgbClr val="0066FF"/>
                </a:solidFill>
              </a:rPr>
              <a:t>#</a:t>
            </a:r>
            <a:r>
              <a:rPr lang="en-US" i="1" dirty="0">
                <a:solidFill>
                  <a:srgbClr val="0066FF"/>
                </a:solidFill>
              </a:rPr>
              <a:t>get the distances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val_distances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[]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/>
              <a:t>row </a:t>
            </a:r>
            <a:r>
              <a:rPr lang="en-US" b="1" dirty="0">
                <a:solidFill>
                  <a:srgbClr val="0000FF"/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/>
              <a:t>X_val_subset.values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smtClean="0"/>
              <a:t>distance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np.dot</a:t>
            </a:r>
            <a:r>
              <a:rPr lang="en-US" dirty="0"/>
              <a:t>(</a:t>
            </a:r>
            <a:r>
              <a:rPr lang="en-US" dirty="0" err="1"/>
              <a:t>np.dot</a:t>
            </a:r>
            <a:r>
              <a:rPr lang="en-US" dirty="0"/>
              <a:t>(row, </a:t>
            </a:r>
            <a:r>
              <a:rPr lang="en-US" dirty="0" err="1"/>
              <a:t>Sn_inv</a:t>
            </a:r>
            <a:r>
              <a:rPr lang="en-US" dirty="0"/>
              <a:t>), </a:t>
            </a:r>
            <a:r>
              <a:rPr lang="en-US" dirty="0" err="1"/>
              <a:t>row.T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dirty="0" err="1" smtClean="0"/>
              <a:t>val_distances.append</a:t>
            </a:r>
            <a:r>
              <a:rPr lang="en-US" dirty="0" smtClean="0"/>
              <a:t>(distance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err="1" smtClean="0"/>
              <a:t>val_distances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np.array</a:t>
            </a:r>
            <a:r>
              <a:rPr lang="en-US" dirty="0"/>
              <a:t>(</a:t>
            </a:r>
            <a:r>
              <a:rPr lang="en-US" dirty="0" err="1"/>
              <a:t>val_distances</a:t>
            </a:r>
            <a:r>
              <a:rPr lang="en-US" dirty="0"/>
              <a:t>) </a:t>
            </a:r>
            <a:endParaRPr lang="en-US" dirty="0" smtClean="0"/>
          </a:p>
          <a:p>
            <a:pPr lvl="1"/>
            <a:endParaRPr lang="en-US" b="1" dirty="0">
              <a:solidFill>
                <a:srgbClr val="0000FF"/>
              </a:solidFill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/>
              <a:t>theta </a:t>
            </a:r>
            <a:r>
              <a:rPr lang="en-US" b="1" dirty="0">
                <a:solidFill>
                  <a:srgbClr val="0000FF"/>
                </a:solidFill>
              </a:rPr>
              <a:t>in</a:t>
            </a:r>
            <a:r>
              <a:rPr lang="en-US" dirty="0"/>
              <a:t> thetas: </a:t>
            </a:r>
            <a:endParaRPr lang="en-US" dirty="0" smtClean="0"/>
          </a:p>
          <a:p>
            <a:pPr lvl="2"/>
            <a:r>
              <a:rPr lang="en-US" dirty="0" err="1" smtClean="0"/>
              <a:t>dict_row</a:t>
            </a:r>
            <a:r>
              <a:rPr lang="en-US" dirty="0"/>
              <a:t>[</a:t>
            </a:r>
            <a:r>
              <a:rPr lang="en-US" dirty="0">
                <a:solidFill>
                  <a:srgbClr val="036A07"/>
                </a:solidFill>
              </a:rPr>
              <a:t>'theta'</a:t>
            </a:r>
            <a:r>
              <a:rPr lang="en-US" dirty="0"/>
              <a:t>]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theta </a:t>
            </a:r>
            <a:endParaRPr lang="en-US" dirty="0" smtClean="0"/>
          </a:p>
          <a:p>
            <a:pPr lvl="2"/>
            <a:r>
              <a:rPr lang="en-US" dirty="0" err="1" smtClean="0"/>
              <a:t>y_predicted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np.zeros_like</a:t>
            </a:r>
            <a:r>
              <a:rPr lang="en-US" dirty="0"/>
              <a:t>(</a:t>
            </a:r>
            <a:r>
              <a:rPr lang="en-US" dirty="0" err="1"/>
              <a:t>y_val</a:t>
            </a:r>
            <a:r>
              <a:rPr lang="en-US" dirty="0"/>
              <a:t>) </a:t>
            </a:r>
            <a:endParaRPr lang="en-US" dirty="0" smtClean="0"/>
          </a:p>
          <a:p>
            <a:pPr lvl="2"/>
            <a:r>
              <a:rPr lang="en-US" dirty="0" err="1" smtClean="0"/>
              <a:t>y_predicted</a:t>
            </a:r>
            <a:r>
              <a:rPr lang="en-US" dirty="0" smtClean="0"/>
              <a:t>[</a:t>
            </a:r>
            <a:r>
              <a:rPr lang="en-US" dirty="0" err="1" smtClean="0"/>
              <a:t>np.where</a:t>
            </a:r>
            <a:r>
              <a:rPr lang="en-US" dirty="0" smtClean="0"/>
              <a:t>(</a:t>
            </a:r>
            <a:r>
              <a:rPr lang="en-US" dirty="0" err="1" smtClean="0"/>
              <a:t>val_distances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&gt;</a:t>
            </a:r>
            <a:r>
              <a:rPr lang="en-US" dirty="0"/>
              <a:t> theta)]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00CD"/>
                </a:solidFill>
              </a:rPr>
              <a:t>1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err="1" smtClean="0"/>
              <a:t>dict_row</a:t>
            </a:r>
            <a:r>
              <a:rPr lang="en-US" dirty="0"/>
              <a:t>[</a:t>
            </a:r>
            <a:r>
              <a:rPr lang="en-US" dirty="0">
                <a:solidFill>
                  <a:srgbClr val="036A07"/>
                </a:solidFill>
              </a:rPr>
              <a:t>'AUC'</a:t>
            </a:r>
            <a:r>
              <a:rPr lang="en-US" dirty="0"/>
              <a:t>]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roc_auc_score</a:t>
            </a:r>
            <a:r>
              <a:rPr lang="en-US" dirty="0"/>
              <a:t>(</a:t>
            </a:r>
            <a:r>
              <a:rPr lang="en-US" dirty="0" err="1"/>
              <a:t>y_val</a:t>
            </a:r>
            <a:r>
              <a:rPr lang="en-US" dirty="0"/>
              <a:t>, </a:t>
            </a:r>
            <a:r>
              <a:rPr lang="en-US" dirty="0" err="1"/>
              <a:t>y_predicted</a:t>
            </a:r>
            <a:r>
              <a:rPr lang="en-US" dirty="0"/>
              <a:t>) </a:t>
            </a:r>
            <a:endParaRPr lang="en-US" dirty="0" smtClean="0"/>
          </a:p>
          <a:p>
            <a:pPr lvl="2"/>
            <a:endParaRPr lang="en-US" dirty="0"/>
          </a:p>
          <a:p>
            <a:pPr lvl="2"/>
            <a:r>
              <a:rPr lang="en-US" dirty="0" err="1" smtClean="0"/>
              <a:t>auc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auc.append</a:t>
            </a:r>
            <a:r>
              <a:rPr lang="en-US" dirty="0"/>
              <a:t>(</a:t>
            </a:r>
            <a:r>
              <a:rPr lang="en-US" dirty="0" err="1"/>
              <a:t>dict_row</a:t>
            </a:r>
            <a:r>
              <a:rPr lang="en-US" dirty="0"/>
              <a:t>, </a:t>
            </a:r>
            <a:r>
              <a:rPr lang="en-US" i="1" dirty="0" err="1"/>
              <a:t>ignore_index</a:t>
            </a:r>
            <a:r>
              <a:rPr lang="en-US" b="1" dirty="0">
                <a:solidFill>
                  <a:srgbClr val="0000FF"/>
                </a:solidFill>
              </a:rPr>
              <a:t>=</a:t>
            </a:r>
            <a:r>
              <a:rPr lang="en-US" b="1" dirty="0">
                <a:solidFill>
                  <a:srgbClr val="585CF6"/>
                </a:solidFill>
              </a:rPr>
              <a:t>True</a:t>
            </a:r>
            <a:r>
              <a:rPr 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9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1 </a:t>
            </a:r>
            <a:r>
              <a:rPr lang="mr-IN" dirty="0" smtClean="0"/>
              <a:t>–</a:t>
            </a:r>
            <a:r>
              <a:rPr lang="en-US" dirty="0" smtClean="0"/>
              <a:t> Centroid Anomaly Detection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Algorithm based on: </a:t>
                </a:r>
                <a:r>
                  <a:rPr lang="en-US" dirty="0" err="1"/>
                  <a:t>Kloft</a:t>
                </a:r>
                <a:r>
                  <a:rPr lang="en-US" dirty="0"/>
                  <a:t> M, </a:t>
                </a:r>
                <a:r>
                  <a:rPr lang="en-US" dirty="0" err="1"/>
                  <a:t>Laskov</a:t>
                </a:r>
                <a:r>
                  <a:rPr lang="en-US" dirty="0"/>
                  <a:t> P</a:t>
                </a:r>
                <a:r>
                  <a:rPr lang="en-US" dirty="0" smtClean="0"/>
                  <a:t>. </a:t>
                </a:r>
                <a:r>
                  <a:rPr lang="en-US" dirty="0" smtClean="0">
                    <a:hlinkClick r:id="rId2"/>
                  </a:rPr>
                  <a:t>Online Anomaly Detection Under Adversarial Impact</a:t>
                </a:r>
                <a:r>
                  <a:rPr lang="en-US" dirty="0" smtClean="0"/>
                  <a:t>. </a:t>
                </a:r>
                <a:r>
                  <a:rPr lang="en-US" dirty="0"/>
                  <a:t>Proceedings of the Thirteenth International Conference on Artificial Intelligence and Statistics. 2010. pp. 405–412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Calculate Euclidean distance of all points from mean: 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Outliers have distance greater than or equal to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Based on multiple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Finite sliding training window for updates</a:t>
                </a:r>
              </a:p>
              <a:p>
                <a:pPr lvl="1"/>
                <a:r>
                  <a:rPr lang="en-US" dirty="0" smtClean="0"/>
                  <a:t>New points have equal effect</a:t>
                </a:r>
              </a:p>
              <a:p>
                <a:pPr lvl="1"/>
                <a:r>
                  <a:rPr lang="en-US" dirty="0" smtClean="0"/>
                  <a:t>Average-out method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𝒄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𝒄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1" i="1" smtClean="0">
                        <a:latin typeface="Cambria Math" charset="0"/>
                      </a:rPr>
                      <m:t>𝒄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2" t="-980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</a:p>
          <a:p>
            <a:r>
              <a:rPr lang="en-US" dirty="0" smtClean="0"/>
              <a:t>Robust against poisoning attacks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93" y="2956452"/>
            <a:ext cx="4075540" cy="3223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552" y="479398"/>
            <a:ext cx="2983198" cy="2423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759" y="3163712"/>
            <a:ext cx="4236943" cy="3016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9231" y="6180137"/>
            <a:ext cx="3457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real HTTP traffic data with simulated attacks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08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def </a:t>
                </a:r>
                <a:r>
                  <a:rPr lang="en-US" dirty="0" err="1" smtClean="0"/>
                  <a:t>model_A_initialize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X_train</a:t>
                </a:r>
                <a:r>
                  <a:rPr lang="en-US" dirty="0" smtClean="0"/>
                  <a:t>):</a:t>
                </a:r>
              </a:p>
              <a:p>
                <a:pPr lvl="1"/>
                <a:r>
                  <a:rPr lang="en-US" dirty="0" smtClean="0"/>
                  <a:t>mean normalize data</a:t>
                </a:r>
              </a:p>
              <a:p>
                <a:pPr lvl="1"/>
                <a:r>
                  <a:rPr lang="en-US" dirty="0" smtClean="0"/>
                  <a:t>compute centroid</a:t>
                </a:r>
              </a:p>
              <a:p>
                <a:pPr lvl="1"/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return centroid, r, </a:t>
                </a:r>
                <a:r>
                  <a:rPr lang="en-US" dirty="0" err="1" smtClean="0"/>
                  <a:t>num_observations</a:t>
                </a:r>
                <a:endParaRPr lang="en-US" dirty="0" smtClean="0"/>
              </a:p>
              <a:p>
                <a:r>
                  <a:rPr lang="en-US" dirty="0" err="1" smtClean="0"/>
                  <a:t>def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model_A_update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X_update</a:t>
                </a:r>
                <a:r>
                  <a:rPr lang="en-US" dirty="0" smtClean="0"/>
                  <a:t>, centroid, r, </a:t>
                </a:r>
                <a:r>
                  <a:rPr lang="en-US" dirty="0" err="1" smtClean="0"/>
                  <a:t>num_observations</a:t>
                </a:r>
                <a:r>
                  <a:rPr lang="en-US" dirty="0" smtClean="0"/>
                  <a:t>):</a:t>
                </a:r>
              </a:p>
              <a:p>
                <a:pPr lvl="1"/>
                <a:r>
                  <a:rPr lang="en-US" dirty="0" smtClean="0"/>
                  <a:t>mean normalize data</a:t>
                </a:r>
              </a:p>
              <a:p>
                <a:pPr lvl="1"/>
                <a:r>
                  <a:rPr lang="en-US" dirty="0" smtClean="0"/>
                  <a:t>calculate distances to old centroid</a:t>
                </a:r>
              </a:p>
              <a:p>
                <a:pPr lvl="1"/>
                <a:r>
                  <a:rPr lang="en-US" dirty="0" smtClean="0"/>
                  <a:t>predict if points are inliers or outliers</a:t>
                </a:r>
              </a:p>
              <a:p>
                <a:pPr lvl="1"/>
                <a:r>
                  <a:rPr lang="en-US" dirty="0" smtClean="0"/>
                  <a:t>if majority are inliers</a:t>
                </a:r>
              </a:p>
              <a:p>
                <a:pPr lvl="2"/>
                <a:r>
                  <a:rPr lang="en-US" dirty="0" smtClean="0"/>
                  <a:t>recalculate the centroid</a:t>
                </a:r>
              </a:p>
              <a:p>
                <a:pPr lvl="1"/>
                <a:r>
                  <a:rPr lang="en-US" dirty="0" smtClean="0"/>
                  <a:t>return centroid, r, </a:t>
                </a:r>
                <a:r>
                  <a:rPr lang="en-US" dirty="0" err="1" smtClean="0"/>
                  <a:t>num_observations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y_predicted</a:t>
                </a:r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Optimum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2.9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endParaRPr lang="en-US" dirty="0" smtClean="0"/>
              </a:p>
              <a:p>
                <a:r>
                  <a:rPr lang="en-US" dirty="0" err="1" smtClean="0"/>
                  <a:t>AUC</a:t>
                </a:r>
                <a:r>
                  <a:rPr lang="en-US" baseline="-25000" dirty="0" err="1" smtClean="0"/>
                  <a:t>test</a:t>
                </a:r>
                <a:r>
                  <a:rPr lang="en-US" dirty="0" smtClean="0"/>
                  <a:t>: 0.909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254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2 </a:t>
            </a:r>
            <a:r>
              <a:rPr lang="mr-IN" dirty="0" smtClean="0"/>
              <a:t>–</a:t>
            </a:r>
            <a:r>
              <a:rPr lang="en-US" dirty="0" smtClean="0"/>
              <a:t> One Class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272" y="1828800"/>
            <a:ext cx="4097528" cy="4351337"/>
          </a:xfrm>
        </p:spPr>
        <p:txBody>
          <a:bodyPr/>
          <a:lstStyle/>
          <a:p>
            <a:r>
              <a:rPr lang="en-US" dirty="0"/>
              <a:t>The algorithm is based on </a:t>
            </a:r>
            <a:r>
              <a:rPr lang="en-US" dirty="0" err="1"/>
              <a:t>Schölkopf</a:t>
            </a:r>
            <a:r>
              <a:rPr lang="en-US" dirty="0"/>
              <a:t> B, Williamson RC, </a:t>
            </a:r>
            <a:r>
              <a:rPr lang="en-US" dirty="0" err="1"/>
              <a:t>Smola</a:t>
            </a:r>
            <a:r>
              <a:rPr lang="en-US" dirty="0"/>
              <a:t> AJ, </a:t>
            </a:r>
            <a:r>
              <a:rPr lang="en-US" dirty="0" err="1"/>
              <a:t>Shawe</a:t>
            </a:r>
            <a:r>
              <a:rPr lang="en-US" dirty="0"/>
              <a:t>-Taylor J, Platt JC. </a:t>
            </a:r>
            <a:r>
              <a:rPr lang="en-US" dirty="0" smtClean="0">
                <a:hlinkClick r:id="rId2"/>
              </a:rPr>
              <a:t>Support Vector Method for Novelty Detection</a:t>
            </a:r>
            <a:r>
              <a:rPr lang="en-US" dirty="0" smtClean="0"/>
              <a:t>. </a:t>
            </a:r>
            <a:r>
              <a:rPr lang="en-US" dirty="0"/>
              <a:t>Advances in Neural Information Processing Systems 12, [NIPS Conference, Denver, Colorado, USA, November 29 - December 4, 1999]. 1999. pp. 582–588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scikit</a:t>
            </a:r>
            <a:r>
              <a:rPr lang="en-US" dirty="0" smtClean="0"/>
              <a:t> </a:t>
            </a:r>
            <a:r>
              <a:rPr lang="en-US" dirty="0" err="1" smtClean="0"/>
              <a:t>learn’s</a:t>
            </a:r>
            <a:r>
              <a:rPr lang="en-US" dirty="0" smtClean="0"/>
              <a:t> implementation </a:t>
            </a:r>
            <a:r>
              <a:rPr lang="en-US" dirty="0" err="1" smtClean="0">
                <a:hlinkClick r:id="rId3"/>
              </a:rPr>
              <a:t>OneClassSVM</a:t>
            </a:r>
            <a:r>
              <a:rPr lang="en-US" dirty="0" smtClean="0">
                <a:hlinkClick r:id="rId3"/>
              </a:rPr>
              <a:t>()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32" y="1564322"/>
            <a:ext cx="6091768" cy="45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41400" y="1602422"/>
                <a:ext cx="3962400" cy="50650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𝑠𝑢𝑏𝑗𝑒𝑐𝑡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𝑡𝑜</m:t>
                      </m:r>
                      <m:r>
                        <a:rPr lang="en-US" b="0" i="1" smtClean="0">
                          <a:latin typeface="Cambria Math" charset="0"/>
                        </a:rPr>
                        <m:t>: 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≥1−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Lagrange dual: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𝑠𝑢𝑏𝑗𝑒𝑐𝑡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𝑡𝑜</m:t>
                      </m:r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≥0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Decision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=</m:t>
                      </m:r>
                      <m:r>
                        <a:rPr lang="en-US" b="0" i="1" smtClean="0">
                          <a:latin typeface="Cambria Math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charset="0"/>
                        </a:rPr>
                        <m:t>(∑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 smtClean="0">
                          <a:latin typeface="Cambria Math" charset="0"/>
                        </a:rPr>
                        <m:t>𝒛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1400" y="1602422"/>
                <a:ext cx="3962400" cy="5065078"/>
              </a:xfrm>
              <a:blipFill rotWithShape="0">
                <a:blip r:embed="rId2"/>
                <a:stretch>
                  <a:fillRect l="-1385" b="-7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58" y="1955800"/>
            <a:ext cx="6714992" cy="447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8192" y="6426200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4"/>
              </a:rPr>
              <a:t>source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385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Class SVM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41400" y="1602422"/>
                <a:ext cx="3556000" cy="51539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</m:e>
                      </m:func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𝑠𝑢𝑏𝑗𝑒𝑐𝑡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𝑡𝑜</m:t>
                      </m:r>
                      <m:r>
                        <a:rPr lang="en-US" i="1">
                          <a:latin typeface="Cambria Math" charset="0"/>
                        </a:rPr>
                        <m:t>: 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Lagrange dual: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𝑠𝑢𝑏𝑗𝑒𝑐𝑡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𝑡𝑜</m:t>
                      </m:r>
                      <m:r>
                        <a:rPr lang="en-US" i="1">
                          <a:latin typeface="Cambria Math" charset="0"/>
                        </a:rPr>
                        <m:t>: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𝜈</m:t>
                          </m:r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≥0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∑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Decision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𝑠𝑖𝑔𝑛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charset="0"/>
                            </a:rPr>
                            <m:t>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=</m:t>
                      </m:r>
                      <m:r>
                        <a:rPr lang="en-US" i="1">
                          <a:latin typeface="Cambria Math" charset="0"/>
                        </a:rPr>
                        <m:t>𝑠𝑖𝑔𝑛</m:t>
                      </m:r>
                      <m:r>
                        <a:rPr lang="en-US" i="1">
                          <a:latin typeface="Cambria Math" charset="0"/>
                        </a:rPr>
                        <m:t>(∑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>
                          <a:latin typeface="Cambria Math" charset="0"/>
                        </a:rPr>
                        <m:t>𝒛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1400" y="1602422"/>
                <a:ext cx="3556000" cy="5153978"/>
              </a:xfrm>
              <a:blipFill rotWithShape="0">
                <a:blip r:embed="rId2"/>
                <a:stretch>
                  <a:fillRect l="-1544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1949450"/>
            <a:ext cx="4794250" cy="4060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8192" y="5879349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4"/>
              </a:rPr>
              <a:t>source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21122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1346</TotalTime>
  <Words>1558</Words>
  <Application>Microsoft Macintosh PowerPoint</Application>
  <PresentationFormat>Widescreen</PresentationFormat>
  <Paragraphs>259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Cambria Math</vt:lpstr>
      <vt:lpstr>Century Schoolbook</vt:lpstr>
      <vt:lpstr>Mangal</vt:lpstr>
      <vt:lpstr>Wingdings 2</vt:lpstr>
      <vt:lpstr>Arial</vt:lpstr>
      <vt:lpstr>View</vt:lpstr>
      <vt:lpstr>One-Class Classification Methods</vt:lpstr>
      <vt:lpstr>Credit Card Fraud Detection Dataset</vt:lpstr>
      <vt:lpstr>Method 1 – Centroid Anomaly Detection</vt:lpstr>
      <vt:lpstr>Motivation</vt:lpstr>
      <vt:lpstr>Pseudocode</vt:lpstr>
      <vt:lpstr>Results</vt:lpstr>
      <vt:lpstr>Method 2 – One Class SVM</vt:lpstr>
      <vt:lpstr>SVM Review</vt:lpstr>
      <vt:lpstr>One Class SVM</vt:lpstr>
      <vt:lpstr>Pseudocode</vt:lpstr>
      <vt:lpstr>Results</vt:lpstr>
      <vt:lpstr>Feature Extraction for One-Class Classification</vt:lpstr>
      <vt:lpstr>Errors</vt:lpstr>
      <vt:lpstr>Errors</vt:lpstr>
      <vt:lpstr>Dimensionality Reduction</vt:lpstr>
      <vt:lpstr>Tax and Müller Results</vt:lpstr>
      <vt:lpstr>My Results (link)</vt:lpstr>
      <vt:lpstr>PowerPoint Presentation</vt:lpstr>
      <vt:lpstr>PowerPoint Presentation</vt:lpstr>
      <vt:lpstr>PowerPoint Presentation</vt:lpstr>
      <vt:lpstr>PowerPoint Presentation</vt:lpstr>
      <vt:lpstr>Mahalanobis Method</vt:lpstr>
      <vt:lpstr>Mahalanobis Method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One-Class Classification Methods</dc:title>
  <dc:creator>Debra McCaffrey</dc:creator>
  <cp:lastModifiedBy>Debra McCaffrey</cp:lastModifiedBy>
  <cp:revision>48</cp:revision>
  <dcterms:created xsi:type="dcterms:W3CDTF">2017-06-19T01:20:43Z</dcterms:created>
  <dcterms:modified xsi:type="dcterms:W3CDTF">2017-06-20T01:06:37Z</dcterms:modified>
</cp:coreProperties>
</file>